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56" r:id="rId3"/>
    <p:sldId id="260" r:id="rId4"/>
    <p:sldId id="261" r:id="rId5"/>
    <p:sldId id="259" r:id="rId6"/>
    <p:sldId id="264" r:id="rId7"/>
    <p:sldId id="284" r:id="rId8"/>
    <p:sldId id="293" r:id="rId9"/>
    <p:sldId id="286" r:id="rId10"/>
    <p:sldId id="300" r:id="rId11"/>
    <p:sldId id="289" r:id="rId12"/>
    <p:sldId id="288" r:id="rId13"/>
    <p:sldId id="30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9E3"/>
    <a:srgbClr val="F0F0F0"/>
    <a:srgbClr val="FDFDFD"/>
    <a:srgbClr val="A9A3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66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9D8F05-B9EF-4C53-B11B-018A1C0E7EA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A605240F-57FD-4C81-8263-EE9CE21E07CF}">
      <dgm:prSet/>
      <dgm:spPr/>
      <dgm:t>
        <a:bodyPr/>
        <a:lstStyle/>
        <a:p>
          <a:r>
            <a:rPr lang="uk-UA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1) корекція недоліків пізнавальних </a:t>
          </a:r>
          <a:r>
            <a:rPr lang="uk-UA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процесів;</a:t>
          </a:r>
          <a:endParaRPr lang="uk-UA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3B773B-B475-4ECE-B73D-6BB59EC75EBE}" type="parTrans" cxnId="{099AA182-CD1E-45FC-8868-CD6FF0B108AF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E3F3DD-BA9C-4BA5-815B-1663B58A9187}" type="sibTrans" cxnId="{099AA182-CD1E-45FC-8868-CD6FF0B108AF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214969-10BF-4154-87D7-5516325B59E8}">
      <dgm:prSet/>
      <dgm:spPr/>
      <dgm:t>
        <a:bodyPr/>
        <a:lstStyle/>
        <a:p>
          <a:r>
            <a:rPr lang="uk-UA" b="0" i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2) корекція мовленнєвого розвитку;</a:t>
          </a:r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88C954-BF28-4C0D-B3DC-4A9C55C9C010}" type="parTrans" cxnId="{A74C93F2-48C5-405F-B519-E7134D40416A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1E6175-FE90-4F37-B2E0-F2DA68B80D9F}" type="sibTrans" cxnId="{A74C93F2-48C5-405F-B519-E7134D40416A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7FB075-978E-4192-ADC3-B9825B0DBC64}">
      <dgm:prSet/>
      <dgm:spPr/>
      <dgm:t>
        <a:bodyPr/>
        <a:lstStyle/>
        <a:p>
          <a:r>
            <a:rPr lang="uk-UA" b="0" i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3) корекція емоційно-вольової сфери;</a:t>
          </a:r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CC5903-5156-42AC-A3D6-F9360A6C480F}" type="parTrans" cxnId="{7D54B2B1-3915-4230-947A-0799146D3718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D6D22D-3C8D-40F1-95E4-D562BEC5EFFA}" type="sibTrans" cxnId="{7D54B2B1-3915-4230-947A-0799146D3718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E2B624-FFA5-4FE0-8CDB-861B2B33FBF1}">
      <dgm:prSet/>
      <dgm:spPr/>
      <dgm:t>
        <a:bodyPr/>
        <a:lstStyle/>
        <a:p>
          <a:r>
            <a:rPr lang="uk-UA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4) корекція вад моторики, фізичного </a:t>
          </a:r>
          <a:r>
            <a:rPr lang="uk-UA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розвитку.</a:t>
          </a:r>
          <a:endParaRPr lang="uk-UA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99A77C-D3B8-43E3-8ACF-ED602E019251}" type="parTrans" cxnId="{C2CE9D8C-08E9-43C4-BB16-3129A45B9E39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7EC10B-1946-4CEB-A6AB-719948697FBC}" type="sibTrans" cxnId="{C2CE9D8C-08E9-43C4-BB16-3129A45B9E39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41AE3E-863D-42B1-B792-C2B48364C00C}">
      <dgm:prSet/>
      <dgm:spPr/>
      <dgm:t>
        <a:bodyPr/>
        <a:lstStyle/>
        <a:p>
          <a:endParaRPr lang="uk-UA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A7A799-B825-43D1-BB41-6F49BACAB97B}" type="parTrans" cxnId="{BD16F663-D595-4F10-A1BE-CA4DD137928E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A94F32-7FC0-4992-AFA9-BB5029412DC8}" type="sibTrans" cxnId="{BD16F663-D595-4F10-A1BE-CA4DD137928E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FEC00E-4A36-41B7-9E7A-977EC7488FCC}" type="pres">
      <dgm:prSet presAssocID="{529D8F05-B9EF-4C53-B11B-018A1C0E7EA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19C3625-7794-41C1-8341-4B666F13EE7E}" type="pres">
      <dgm:prSet presAssocID="{A605240F-57FD-4C81-8263-EE9CE21E07CF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30D84D-2CC0-4A42-8506-8E1E5ECB38E6}" type="pres">
      <dgm:prSet presAssocID="{D3E3F3DD-BA9C-4BA5-815B-1663B58A9187}" presName="spacer" presStyleCnt="0"/>
      <dgm:spPr/>
    </dgm:pt>
    <dgm:pt modelId="{64073345-CD00-4575-BFCE-AF8F36B20CD5}" type="pres">
      <dgm:prSet presAssocID="{3D214969-10BF-4154-87D7-5516325B59E8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79369A-34D1-453C-B091-09DB5DB1FE6E}" type="pres">
      <dgm:prSet presAssocID="{3D1E6175-FE90-4F37-B2E0-F2DA68B80D9F}" presName="spacer" presStyleCnt="0"/>
      <dgm:spPr/>
    </dgm:pt>
    <dgm:pt modelId="{B0F92C47-A0CB-4DB7-A221-221503A34F04}" type="pres">
      <dgm:prSet presAssocID="{587FB075-978E-4192-ADC3-B9825B0DBC64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E0E17C-0E34-410E-9474-B5044E93E5B2}" type="pres">
      <dgm:prSet presAssocID="{ECD6D22D-3C8D-40F1-95E4-D562BEC5EFFA}" presName="spacer" presStyleCnt="0"/>
      <dgm:spPr/>
    </dgm:pt>
    <dgm:pt modelId="{9F8072E7-4656-467B-A414-4B3FBFF026CE}" type="pres">
      <dgm:prSet presAssocID="{B7E2B624-FFA5-4FE0-8CDB-861B2B33FBF1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01510B-16AF-4EC8-AD73-868771495BA6}" type="pres">
      <dgm:prSet presAssocID="{FF7EC10B-1946-4CEB-A6AB-719948697FBC}" presName="spacer" presStyleCnt="0"/>
      <dgm:spPr/>
    </dgm:pt>
    <dgm:pt modelId="{FB9DBE73-7CB6-40B2-B83E-7936B973006A}" type="pres">
      <dgm:prSet presAssocID="{6D41AE3E-863D-42B1-B792-C2B48364C00C}" presName="parentText" presStyleLbl="node1" presStyleIdx="4" presStyleCnt="5" custFlipVert="0" custScaleY="20544" custLinFactY="18528" custLinFactNeighborX="-89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54B2B1-3915-4230-947A-0799146D3718}" srcId="{529D8F05-B9EF-4C53-B11B-018A1C0E7EA6}" destId="{587FB075-978E-4192-ADC3-B9825B0DBC64}" srcOrd="2" destOrd="0" parTransId="{16CC5903-5156-42AC-A3D6-F9360A6C480F}" sibTransId="{ECD6D22D-3C8D-40F1-95E4-D562BEC5EFFA}"/>
    <dgm:cxn modelId="{C2CE9D8C-08E9-43C4-BB16-3129A45B9E39}" srcId="{529D8F05-B9EF-4C53-B11B-018A1C0E7EA6}" destId="{B7E2B624-FFA5-4FE0-8CDB-861B2B33FBF1}" srcOrd="3" destOrd="0" parTransId="{4399A77C-D3B8-43E3-8ACF-ED602E019251}" sibTransId="{FF7EC10B-1946-4CEB-A6AB-719948697FBC}"/>
    <dgm:cxn modelId="{A7302B3A-FFA3-4BAD-A3B4-8B74A3CB2B6D}" type="presOf" srcId="{B7E2B624-FFA5-4FE0-8CDB-861B2B33FBF1}" destId="{9F8072E7-4656-467B-A414-4B3FBFF026CE}" srcOrd="0" destOrd="0" presId="urn:microsoft.com/office/officeart/2005/8/layout/vList2"/>
    <dgm:cxn modelId="{BD16F663-D595-4F10-A1BE-CA4DD137928E}" srcId="{529D8F05-B9EF-4C53-B11B-018A1C0E7EA6}" destId="{6D41AE3E-863D-42B1-B792-C2B48364C00C}" srcOrd="4" destOrd="0" parTransId="{07A7A799-B825-43D1-BB41-6F49BACAB97B}" sibTransId="{44A94F32-7FC0-4992-AFA9-BB5029412DC8}"/>
    <dgm:cxn modelId="{FA199EFC-490E-4464-9D47-F8EAF62D0EE2}" type="presOf" srcId="{587FB075-978E-4192-ADC3-B9825B0DBC64}" destId="{B0F92C47-A0CB-4DB7-A221-221503A34F04}" srcOrd="0" destOrd="0" presId="urn:microsoft.com/office/officeart/2005/8/layout/vList2"/>
    <dgm:cxn modelId="{D7F874BB-1ACB-453E-A223-E04704C37A64}" type="presOf" srcId="{529D8F05-B9EF-4C53-B11B-018A1C0E7EA6}" destId="{E2FEC00E-4A36-41B7-9E7A-977EC7488FCC}" srcOrd="0" destOrd="0" presId="urn:microsoft.com/office/officeart/2005/8/layout/vList2"/>
    <dgm:cxn modelId="{EADF9963-5AFF-4FA0-96AE-982A97A6739E}" type="presOf" srcId="{6D41AE3E-863D-42B1-B792-C2B48364C00C}" destId="{FB9DBE73-7CB6-40B2-B83E-7936B973006A}" srcOrd="0" destOrd="0" presId="urn:microsoft.com/office/officeart/2005/8/layout/vList2"/>
    <dgm:cxn modelId="{A74C93F2-48C5-405F-B519-E7134D40416A}" srcId="{529D8F05-B9EF-4C53-B11B-018A1C0E7EA6}" destId="{3D214969-10BF-4154-87D7-5516325B59E8}" srcOrd="1" destOrd="0" parTransId="{D188C954-BF28-4C0D-B3DC-4A9C55C9C010}" sibTransId="{3D1E6175-FE90-4F37-B2E0-F2DA68B80D9F}"/>
    <dgm:cxn modelId="{099AA182-CD1E-45FC-8868-CD6FF0B108AF}" srcId="{529D8F05-B9EF-4C53-B11B-018A1C0E7EA6}" destId="{A605240F-57FD-4C81-8263-EE9CE21E07CF}" srcOrd="0" destOrd="0" parTransId="{063B773B-B475-4ECE-B73D-6BB59EC75EBE}" sibTransId="{D3E3F3DD-BA9C-4BA5-815B-1663B58A9187}"/>
    <dgm:cxn modelId="{3FF2E333-0A05-4259-B95C-13C96BC2E28C}" type="presOf" srcId="{A605240F-57FD-4C81-8263-EE9CE21E07CF}" destId="{E19C3625-7794-41C1-8341-4B666F13EE7E}" srcOrd="0" destOrd="0" presId="urn:microsoft.com/office/officeart/2005/8/layout/vList2"/>
    <dgm:cxn modelId="{7F29128E-1BC7-4701-9571-20C674712AE4}" type="presOf" srcId="{3D214969-10BF-4154-87D7-5516325B59E8}" destId="{64073345-CD00-4575-BFCE-AF8F36B20CD5}" srcOrd="0" destOrd="0" presId="urn:microsoft.com/office/officeart/2005/8/layout/vList2"/>
    <dgm:cxn modelId="{7DE66FF2-69CF-4981-92F0-AEA2BD8E698E}" type="presParOf" srcId="{E2FEC00E-4A36-41B7-9E7A-977EC7488FCC}" destId="{E19C3625-7794-41C1-8341-4B666F13EE7E}" srcOrd="0" destOrd="0" presId="urn:microsoft.com/office/officeart/2005/8/layout/vList2"/>
    <dgm:cxn modelId="{6A6CA674-F7D8-47FF-97D2-804281A4C437}" type="presParOf" srcId="{E2FEC00E-4A36-41B7-9E7A-977EC7488FCC}" destId="{D330D84D-2CC0-4A42-8506-8E1E5ECB38E6}" srcOrd="1" destOrd="0" presId="urn:microsoft.com/office/officeart/2005/8/layout/vList2"/>
    <dgm:cxn modelId="{A88BDACA-97B1-497D-BC44-29783D2839A5}" type="presParOf" srcId="{E2FEC00E-4A36-41B7-9E7A-977EC7488FCC}" destId="{64073345-CD00-4575-BFCE-AF8F36B20CD5}" srcOrd="2" destOrd="0" presId="urn:microsoft.com/office/officeart/2005/8/layout/vList2"/>
    <dgm:cxn modelId="{6055E8C4-8DBB-4365-93E7-2430A999F37B}" type="presParOf" srcId="{E2FEC00E-4A36-41B7-9E7A-977EC7488FCC}" destId="{2779369A-34D1-453C-B091-09DB5DB1FE6E}" srcOrd="3" destOrd="0" presId="urn:microsoft.com/office/officeart/2005/8/layout/vList2"/>
    <dgm:cxn modelId="{6C1F7C60-C4D1-40B6-AEC6-4C4D34BC3484}" type="presParOf" srcId="{E2FEC00E-4A36-41B7-9E7A-977EC7488FCC}" destId="{B0F92C47-A0CB-4DB7-A221-221503A34F04}" srcOrd="4" destOrd="0" presId="urn:microsoft.com/office/officeart/2005/8/layout/vList2"/>
    <dgm:cxn modelId="{643E833E-7BAE-43DB-ABAD-0FD6DE24A900}" type="presParOf" srcId="{E2FEC00E-4A36-41B7-9E7A-977EC7488FCC}" destId="{B7E0E17C-0E34-410E-9474-B5044E93E5B2}" srcOrd="5" destOrd="0" presId="urn:microsoft.com/office/officeart/2005/8/layout/vList2"/>
    <dgm:cxn modelId="{4162225E-4D2C-484A-A577-8760DC29A0FE}" type="presParOf" srcId="{E2FEC00E-4A36-41B7-9E7A-977EC7488FCC}" destId="{9F8072E7-4656-467B-A414-4B3FBFF026CE}" srcOrd="6" destOrd="0" presId="urn:microsoft.com/office/officeart/2005/8/layout/vList2"/>
    <dgm:cxn modelId="{74119719-8F7B-43BC-842B-89476BC01E06}" type="presParOf" srcId="{E2FEC00E-4A36-41B7-9E7A-977EC7488FCC}" destId="{AB01510B-16AF-4EC8-AD73-868771495BA6}" srcOrd="7" destOrd="0" presId="urn:microsoft.com/office/officeart/2005/8/layout/vList2"/>
    <dgm:cxn modelId="{69531D27-A76B-4407-8293-DD78F5E3D678}" type="presParOf" srcId="{E2FEC00E-4A36-41B7-9E7A-977EC7488FCC}" destId="{FB9DBE73-7CB6-40B2-B83E-7936B973006A}" srcOrd="8" destOrd="0" presId="urn:microsoft.com/office/officeart/2005/8/layout/vList2"/>
  </dgm:cxnLst>
  <dgm:bg>
    <a:solidFill>
      <a:schemeClr val="accent2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E0C9B-7BBE-4EB6-8F75-99CAE6458970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67FE-3CAC-4D05-9F52-DA9694B46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1574" y="1492369"/>
            <a:ext cx="9144000" cy="1390284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4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 різноманітних вправ у роботі з дітьми</a:t>
            </a:r>
            <a:r>
              <a:rPr lang="uk-UA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uk-UA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ООП</a:t>
            </a:r>
            <a:endParaRPr lang="uk-UA" sz="4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19845" y="3769360"/>
            <a:ext cx="3272155" cy="2888615"/>
          </a:xfrm>
          <a:prstGeom prst="rect">
            <a:avLst/>
          </a:prstGeom>
        </p:spPr>
      </p:pic>
      <p:sp>
        <p:nvSpPr>
          <p:cNvPr id="4" name="Підзаголовок 2">
            <a:extLst>
              <a:ext uri="{FF2B5EF4-FFF2-40B4-BE49-F238E27FC236}">
                <a16:creationId xmlns:a16="http://schemas.microsoft.com/office/drawing/2014/main" xmlns="" id="{EE5FA177-3DA9-32D6-A3E6-9F04EEBFD7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0376" y="3769360"/>
            <a:ext cx="5800165" cy="1208082"/>
          </a:xfrm>
        </p:spPr>
        <p:txBody>
          <a:bodyPr rtlCol="0">
            <a:normAutofit/>
          </a:bodyPr>
          <a:lstStyle/>
          <a:p>
            <a:pPr algn="l" rtl="0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Підготувала</a:t>
            </a:r>
          </a:p>
          <a:p>
            <a:pPr algn="l" rtl="0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фахівець (консультант) ІРЦ </a:t>
            </a:r>
          </a:p>
          <a:p>
            <a:pPr algn="l" rtl="0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Поліщук О.П.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Up Ribbon 33"/>
          <p:cNvSpPr/>
          <p:nvPr/>
        </p:nvSpPr>
        <p:spPr>
          <a:xfrm>
            <a:off x="430529" y="140335"/>
            <a:ext cx="6436435" cy="3131783"/>
          </a:xfrm>
          <a:prstGeom prst="ribbon2">
            <a:avLst/>
          </a:prstGeom>
          <a:ln w="381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uk-UA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орекційний процес зливається з освітнім, проте для успіху педагогічної корекції слід ці </a:t>
            </a:r>
            <a:r>
              <a:rPr lang="uk-UA" sz="1800" b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процеси </a:t>
            </a:r>
            <a:r>
              <a:rPr lang="uk-UA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розрізняти</a:t>
            </a:r>
            <a:endParaRPr lang="uk-UA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155690" y="3825240"/>
            <a:ext cx="5784850" cy="279209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lnSpc>
                <a:spcPct val="140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uk-UA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Метою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навчально-виховної роботи </a:t>
            </a:r>
            <a:r>
              <a:rPr lang="uk-UA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озброєння учнів </a:t>
            </a:r>
            <a:r>
              <a:rPr lang="uk-UA" sz="1800" b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знаннями </a:t>
            </a:r>
            <a:r>
              <a:rPr lang="uk-UA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навичками у відповідності до програми навчання. </a:t>
            </a:r>
          </a:p>
          <a:p>
            <a:pPr marL="285750" indent="-285750" algn="just">
              <a:lnSpc>
                <a:spcPct val="140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uk-UA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Метою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корекційної роботи </a:t>
            </a:r>
            <a:r>
              <a:rPr lang="uk-UA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виправлення властивих дітей з особливими освітніми потребами недоліків психофізичного розвитку.</a:t>
            </a: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uk-UA" altLang="en-US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758940" y="224790"/>
            <a:ext cx="5181600" cy="2474595"/>
          </a:xfrm>
          <a:prstGeom prst="rect">
            <a:avLst/>
          </a:prstGeom>
        </p:spPr>
      </p:pic>
      <p:pic>
        <p:nvPicPr>
          <p:cNvPr id="7" name="Content Placeholder 6" descr="01008iwn-d149-300x168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2435860" y="3482340"/>
            <a:ext cx="3519170" cy="197104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Up Ribbon 33"/>
          <p:cNvSpPr/>
          <p:nvPr/>
        </p:nvSpPr>
        <p:spPr>
          <a:xfrm>
            <a:off x="1779606" y="212052"/>
            <a:ext cx="8632788" cy="2792095"/>
          </a:xfrm>
          <a:prstGeom prst="ribbon2">
            <a:avLst/>
          </a:prstGeom>
          <a:ln w="381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altLang="en-US" sz="3600" dirty="0">
              <a:latin typeface="Monotype Corsiva" panose="03010101010201010101" charset="0"/>
              <a:cs typeface="Monotype Corsiva" panose="03010101010201010101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76518" y="3070002"/>
            <a:ext cx="5091953" cy="27920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indent="285750" algn="just">
              <a:lnSpc>
                <a:spcPct val="140000"/>
              </a:lnSpc>
              <a:spcAft>
                <a:spcPts val="800"/>
              </a:spcAft>
            </a:pPr>
            <a:r>
              <a:rPr lang="uk-UA" sz="1800" b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Загальна </a:t>
            </a:r>
            <a:r>
              <a:rPr lang="uk-UA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корекційна робота з усіма учнями полягає у виправленні дефектів мислення, в підвищенні інтелектуального рівня дітей з особливими освітніми потребами, що дозволить їм набути нових знань і навичок на більш високому рівні.</a:t>
            </a: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847416" y="4280497"/>
            <a:ext cx="5654302" cy="220098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uk-UA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Загальна корекційна робота доповнюється індивідуальною корекцією недоліків, властивих окремим групам учнів. Ця корекційна робота реалізується в процесі диференційованого підходу.</a:t>
            </a: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636D813-EF8C-00DB-8A2E-37E0960B7103}"/>
              </a:ext>
            </a:extLst>
          </p:cNvPr>
          <p:cNvSpPr txBox="1"/>
          <p:nvPr/>
        </p:nvSpPr>
        <p:spPr>
          <a:xfrm>
            <a:off x="4052103" y="212052"/>
            <a:ext cx="4087793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корекційній роботі розрізняють спрямованість на </a:t>
            </a:r>
            <a:r>
              <a:rPr lang="uk-UA" sz="1800" b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виправлення </a:t>
            </a:r>
            <a:r>
              <a:rPr lang="uk-UA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дефектів, спільних для всіх дітей з особливими освітніми потребами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(загальна корекція</a:t>
            </a:r>
            <a:r>
              <a:rPr lang="uk-UA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і спрямованість на виправлення дефектів, властивих певним групам учнів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(індивідуальна корекція).</a:t>
            </a: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Up Ribbon 33"/>
          <p:cNvSpPr/>
          <p:nvPr/>
        </p:nvSpPr>
        <p:spPr>
          <a:xfrm>
            <a:off x="1073150" y="110490"/>
            <a:ext cx="5353050" cy="2519680"/>
          </a:xfrm>
          <a:prstGeom prst="ribbon2">
            <a:avLst/>
          </a:prstGeom>
          <a:ln w="381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altLang="en-US" sz="4400">
                <a:latin typeface="Monotype Corsiva" panose="03010101010201010101" charset="0"/>
                <a:cs typeface="Monotype Corsiva" panose="03010101010201010101" charset="0"/>
              </a:rPr>
              <a:t>Ефективна </a:t>
            </a:r>
          </a:p>
          <a:p>
            <a:pPr algn="ctr"/>
            <a:r>
              <a:rPr lang="uk-UA" altLang="en-US" sz="4400">
                <a:latin typeface="Monotype Corsiva" panose="03010101010201010101" charset="0"/>
                <a:cs typeface="Monotype Corsiva" panose="03010101010201010101" charset="0"/>
              </a:rPr>
              <a:t>команда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33883" y="168050"/>
            <a:ext cx="4763098" cy="4188797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indent="285750" algn="just">
              <a:lnSpc>
                <a:spcPct val="140000"/>
              </a:lnSpc>
              <a:spcAft>
                <a:spcPts val="800"/>
              </a:spcAft>
            </a:pPr>
            <a:r>
              <a:rPr lang="uk-UA" sz="18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Корекція дефектів дітей з особливими освітніми потребами здійснюється в процесі всієї </a:t>
            </a:r>
            <a:r>
              <a:rPr lang="uk-UA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навчально-виховної роботи </a:t>
            </a:r>
            <a:r>
              <a:rPr lang="uk-UA" sz="1800" b="1" i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школи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за участю всіх її учасників.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77440" y="2776220"/>
            <a:ext cx="2954655" cy="28594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702423" y="96520"/>
            <a:ext cx="4894729" cy="2110740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285750" algn="just">
              <a:lnSpc>
                <a:spcPct val="140000"/>
              </a:lnSpc>
              <a:spcAft>
                <a:spcPts val="800"/>
              </a:spcAft>
            </a:pPr>
            <a:r>
              <a:rPr lang="uk-UA" sz="18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Методичні прийоми роботи з учнями добираються на </a:t>
            </a:r>
            <a:r>
              <a:rPr lang="uk-UA" sz="1800" b="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основі </a:t>
            </a:r>
            <a:r>
              <a:rPr lang="uk-UA" sz="18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змісту певного уроку. Різноманітність змісту уроків дозволяє застосовувати різні корекційні прийоми.</a:t>
            </a:r>
          </a:p>
          <a:p>
            <a:pPr indent="285750" algn="ctr">
              <a:lnSpc>
                <a:spcPct val="140000"/>
              </a:lnSpc>
              <a:spcAft>
                <a:spcPts val="800"/>
              </a:spcAft>
            </a:pPr>
            <a:r>
              <a:rPr lang="uk-UA" sz="2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Корекція відбувається : </a:t>
            </a:r>
            <a:endParaRPr lang="uk-UA" sz="24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72785" y="2421890"/>
            <a:ext cx="2476500" cy="387985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716645" y="3767455"/>
            <a:ext cx="3216910" cy="118808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dirty="0">
                <a:ea typeface="Calibri" panose="020F0502020204030204" pitchFamily="34" charset="0"/>
              </a:rPr>
              <a:t>З аналізом результатів роботи на </a:t>
            </a:r>
            <a:r>
              <a:rPr lang="uk-UA" dirty="0" smtClean="0">
                <a:ea typeface="Calibri" panose="020F0502020204030204" pitchFamily="34" charset="0"/>
              </a:rPr>
              <a:t>кожному </a:t>
            </a:r>
            <a:r>
              <a:rPr lang="uk-UA" dirty="0">
                <a:ea typeface="Calibri" panose="020F0502020204030204" pitchFamily="34" charset="0"/>
              </a:rPr>
              <a:t>етапі.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716010" y="5426075"/>
            <a:ext cx="3216910" cy="118808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Враховуються індивідуальні </a:t>
            </a:r>
            <a:r>
              <a:rPr lang="uk-UA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ообливості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дитини з ООП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761730" y="2186305"/>
            <a:ext cx="3126105" cy="118808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dirty="0">
                <a:ea typeface="Calibri" panose="020F0502020204030204" pitchFamily="34" charset="0"/>
              </a:rPr>
              <a:t>послідовно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906905" y="5426075"/>
            <a:ext cx="3216910" cy="11880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uk-UA" sz="1800" b="0" dirty="0">
                <a:effectLst/>
                <a:ea typeface="Calibri" panose="020F0502020204030204" pitchFamily="34" charset="0"/>
              </a:rPr>
              <a:t>Діти з ООП включаються у фронтальну роботу класу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906905" y="3767455"/>
            <a:ext cx="3216910" cy="118808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Поетапно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906905" y="2186305"/>
            <a:ext cx="3216910" cy="118808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uk-UA" sz="1800" b="0" dirty="0">
                <a:effectLst/>
                <a:ea typeface="Calibri" panose="020F0502020204030204" pitchFamily="34" charset="0"/>
              </a:rPr>
              <a:t>Поступово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5131435" y="2764155"/>
            <a:ext cx="680085" cy="375285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5131435" y="4173855"/>
            <a:ext cx="680085" cy="375285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5131435" y="5751195"/>
            <a:ext cx="680085" cy="375285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0800000">
            <a:off x="8141970" y="2835275"/>
            <a:ext cx="619760" cy="37528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10800000">
            <a:off x="8141970" y="4173855"/>
            <a:ext cx="574675" cy="37528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10800000">
            <a:off x="8141970" y="5832475"/>
            <a:ext cx="574040" cy="4699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2825" y="230505"/>
            <a:ext cx="2477135" cy="176974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37040" y="140335"/>
            <a:ext cx="1974215" cy="194945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829393-DEF3-C330-4A16-C76A79D5A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До найважливіших напрямків корекційного впливу на учня відносяться такі:</a:t>
            </a:r>
            <a:b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uk-UA" dirty="0"/>
          </a:p>
        </p:txBody>
      </p:sp>
      <p:graphicFrame>
        <p:nvGraphicFramePr>
          <p:cNvPr id="5" name="Місце для вмісту 4">
            <a:extLst>
              <a:ext uri="{FF2B5EF4-FFF2-40B4-BE49-F238E27FC236}">
                <a16:creationId xmlns:a16="http://schemas.microsoft.com/office/drawing/2014/main" xmlns="" id="{473358DC-42A1-1BB7-FFFB-A8DD5EA0AC1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76471995"/>
              </p:ext>
            </p:extLst>
          </p:nvPr>
        </p:nvGraphicFramePr>
        <p:xfrm>
          <a:off x="625224" y="1612312"/>
          <a:ext cx="9771529" cy="4248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5486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096219" y="562347"/>
            <a:ext cx="6861091" cy="4829163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Гімнастика для очей</a:t>
            </a:r>
            <a:endParaRPr lang="en-US" sz="8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37040" y="140335"/>
            <a:ext cx="1974215" cy="19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26584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966823" y="639985"/>
            <a:ext cx="7232027" cy="4389216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 «Що ти почув</a:t>
            </a:r>
            <a:r>
              <a:rPr lang="en-U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uk-UA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sz="8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37040" y="140335"/>
            <a:ext cx="1974215" cy="19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74026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104845" y="596853"/>
            <a:ext cx="6955982" cy="4475480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Вправа «Веселі ручки»</a:t>
            </a:r>
            <a:endParaRPr lang="en-US" sz="8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37040" y="140335"/>
            <a:ext cx="1974215" cy="19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243412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51494" y="614105"/>
            <a:ext cx="6999114" cy="4803284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Ритмічна гра «</a:t>
            </a:r>
            <a:r>
              <a:rPr lang="uk-UA" sz="8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Венздей</a:t>
            </a:r>
            <a:r>
              <a:rPr lang="uk-UA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sz="8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37040" y="140335"/>
            <a:ext cx="1974215" cy="19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10904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90256" y="321489"/>
            <a:ext cx="7446784" cy="4440291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Вправа «Графічний диктант»</a:t>
            </a:r>
            <a:endParaRPr lang="en-US" sz="8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37040" y="140335"/>
            <a:ext cx="1974215" cy="19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500882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8751" y="217667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8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uk-UA" sz="8000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9478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295</Words>
  <Application>Microsoft Office PowerPoint</Application>
  <PresentationFormat>Широкоэкранный</PresentationFormat>
  <Paragraphs>33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Monotype Corsiva</vt:lpstr>
      <vt:lpstr>Times New Roman</vt:lpstr>
      <vt:lpstr>Wingdings</vt:lpstr>
      <vt:lpstr>Тема Office</vt:lpstr>
      <vt:lpstr>1_Тема Office</vt:lpstr>
      <vt:lpstr>Використання різноманітних вправ у роботі з дітьми  з ООП</vt:lpstr>
      <vt:lpstr>Презентация PowerPoint</vt:lpstr>
      <vt:lpstr>Презентация PowerPoint</vt:lpstr>
      <vt:lpstr>Презентация PowerPoint</vt:lpstr>
      <vt:lpstr>Презентация PowerPoint</vt:lpstr>
      <vt:lpstr>До найважливіших напрямків корекційного впливу на учня відносяться такі: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Комп</cp:lastModifiedBy>
  <cp:revision>30</cp:revision>
  <dcterms:created xsi:type="dcterms:W3CDTF">2020-10-04T11:21:00Z</dcterms:created>
  <dcterms:modified xsi:type="dcterms:W3CDTF">2024-04-03T07:17:44Z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1033-11.2.0.9739</vt:lpwstr>
  </property>
</Properties>
</file>